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42" r:id="rId2"/>
    <p:sldId id="343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344" r:id="rId11"/>
    <p:sldId id="265" r:id="rId12"/>
    <p:sldId id="266" r:id="rId13"/>
    <p:sldId id="267" r:id="rId14"/>
    <p:sldId id="268" r:id="rId15"/>
    <p:sldId id="269" r:id="rId16"/>
    <p:sldId id="345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346" r:id="rId25"/>
    <p:sldId id="279" r:id="rId26"/>
    <p:sldId id="280" r:id="rId27"/>
    <p:sldId id="281" r:id="rId28"/>
    <p:sldId id="282" r:id="rId29"/>
    <p:sldId id="283" r:id="rId30"/>
    <p:sldId id="347" r:id="rId31"/>
    <p:sldId id="285" r:id="rId32"/>
    <p:sldId id="286" r:id="rId33"/>
    <p:sldId id="287" r:id="rId34"/>
    <p:sldId id="288" r:id="rId35"/>
    <p:sldId id="289" r:id="rId36"/>
    <p:sldId id="348" r:id="rId37"/>
    <p:sldId id="291" r:id="rId38"/>
    <p:sldId id="292" r:id="rId39"/>
    <p:sldId id="293" r:id="rId40"/>
    <p:sldId id="349" r:id="rId41"/>
    <p:sldId id="296" r:id="rId42"/>
    <p:sldId id="350" r:id="rId43"/>
    <p:sldId id="297" r:id="rId44"/>
    <p:sldId id="298" r:id="rId45"/>
    <p:sldId id="299" r:id="rId46"/>
    <p:sldId id="300" r:id="rId47"/>
    <p:sldId id="301" r:id="rId48"/>
    <p:sldId id="302" r:id="rId49"/>
    <p:sldId id="315" r:id="rId50"/>
    <p:sldId id="340" r:id="rId51"/>
    <p:sldId id="317" r:id="rId52"/>
    <p:sldId id="351" r:id="rId53"/>
    <p:sldId id="320" r:id="rId54"/>
    <p:sldId id="339" r:id="rId55"/>
    <p:sldId id="321" r:id="rId56"/>
    <p:sldId id="322" r:id="rId57"/>
    <p:sldId id="323" r:id="rId58"/>
    <p:sldId id="324" r:id="rId59"/>
    <p:sldId id="325" r:id="rId60"/>
    <p:sldId id="326" r:id="rId61"/>
    <p:sldId id="327" r:id="rId62"/>
    <p:sldId id="328" r:id="rId63"/>
    <p:sldId id="329" r:id="rId64"/>
    <p:sldId id="352" r:id="rId65"/>
    <p:sldId id="331" r:id="rId66"/>
    <p:sldId id="332" r:id="rId67"/>
    <p:sldId id="333" r:id="rId68"/>
    <p:sldId id="334" r:id="rId69"/>
    <p:sldId id="335" r:id="rId70"/>
    <p:sldId id="336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34" autoAdjust="0"/>
    <p:restoredTop sz="94660"/>
  </p:normalViewPr>
  <p:slideViewPr>
    <p:cSldViewPr>
      <p:cViewPr varScale="1">
        <p:scale>
          <a:sx n="102" d="100"/>
          <a:sy n="102" d="100"/>
        </p:scale>
        <p:origin x="23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220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DE93DC7-8647-F0D1-A4E1-3CEEB765A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39C3-C00D-BB6B-EF78-D929E8BF5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flip-flops are required to divide a signal frequency by 16?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5A4B0-173E-AF65-0106-72FBB0D756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E7A04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412029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1E036-C73F-45C3-84F9-B534F6300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circuits continuously alternates between two states without an external clock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99410-A741-4C4F-BAE6-2C62C5662D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Monostable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J-K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Astable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E7A05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4186498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64D46-AD92-4BF7-86CE-E0551A615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circuits continuously alternates between two states without an external clock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49575E-E437-46BF-880F-CE02649C0E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Monostable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J-K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Astable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E7A05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1370393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ED478-B337-423B-8C50-49BF33CE0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characteristic of a monostable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6ABF6-ACE8-456A-A083-774ECF49EE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switches momentarily to the opposite binary state and then returns to its original state after a set time.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produces a continuous square wave oscillating between 1 and 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stores one bit of data in either a 0 or 1 state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maintains a constant output voltage, regardless of variations in the input voltage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E7A06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1651195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99E3D-0565-4166-B7DA-0F94388B6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characteristic of a monostable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multivibrator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ED7E6-F1E7-4412-BF80-19E270B47A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switches momentarily to the opposite binary state and then returns to its original state after a set time.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produces a continuous square wave oscillating between 1 and 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stores one bit of data in either a 0 or 1 state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maintains a constant output voltage, regardless of variations in the input voltage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E7A06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2488396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C0165-E5B2-4167-A610-EB5F9115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logical operation does a NAND gate perform?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ABB21-E2D2-440A-AAFD-7F48DDF6D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produces a 0 at its output only if all inputs are 0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produces a 1 at its output only if all inputs are 1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produces a 0 at its output if some but not all inputs are 1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produces a 0 at its output only if all inputs are 1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E7A07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1180945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4F774EF-C45D-8734-BF2E-8A2BB6584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AA3B7-DED5-CBF6-2E4C-414C5E449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logical operation does a NAND gate perform?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7B679-B58B-C26E-F8CC-F6B36590F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produces a 0 at its output only if all inputs are 0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produces a 1 at its output only if all inputs are 1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produces a 0 at its output if some but not all inputs are 1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produces a 0 at its output only if all inputs are 1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(D) E7A07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2068109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4811D-A537-4152-8665-56902A99E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logical operation does an OR gate perform?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D73FD9-AAAE-4D69-951F-2FFD1D1A3C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produces a 1 at its output if any input is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produces a 0 at its output if all inputs are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produces a 0 at its output if some but not all inputs are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produces a 1 at its output if all inputs are 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E7A08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759993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8C45-999A-4B2D-A45B-0589AEF4B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logical operation does an OR gate perform?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81821-2AFF-41FB-BC3D-CF04C136F2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produces a 1 at its output if any input is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produces a 0 at its output if all inputs are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produces a 0 at its output if some but not all inputs are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produces a 1 at its output if all inputs are 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E7A08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3159094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BB8F-66FC-4E2B-B383-E26CA5611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logical operation is performed by a two-input exclusive NOR gate?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B8609-6CD0-4A44-8600-31361ED96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3820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produces a 0 at its output only if all inputs are 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produces a 1 at its output only if all inputs are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produces a 0 at its output if one and only one of its inputs is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produces a 1 at its output if one and only one input is 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E7A09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274514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D55AC-FF6A-4529-A8E9-31F8DB262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logical operation is performed by a two-input exclusive NOR gate?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722348-2D47-44F6-AFBC-99FD85C64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4582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produces a 0 at its output only if all inputs are 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produces a 1 at its output only if all inputs are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produces a 0 at its output if one and only one of its inputs is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produces a 1 at its output if one and only one input is 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E7A09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2740311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085F9-02BB-42CF-A9F4-9DD126F51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truth table?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6FC72-B1EA-4C85-9712-F8C6450E15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list of inputs and corresponding outputs for an op-amp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list of inputs and corresponding outputs for a digital device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diagram showing logic states when the digital gate output is true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table of logic symbols that indicate the logic states of an op-amp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E7A10 ECLM Page (5 - 19)</a:t>
            </a:r>
          </a:p>
        </p:txBody>
      </p:sp>
    </p:spTree>
    <p:extLst>
      <p:ext uri="{BB962C8B-B14F-4D97-AF65-F5344CB8AC3E}">
        <p14:creationId xmlns:p14="http://schemas.microsoft.com/office/powerpoint/2010/main" val="2950656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E11FF-237F-41AB-A695-39D6FEF4B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truth table?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E03E6-AE72-4EC3-9D46-3C1FE72C7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list of inputs and corresponding outputs for an op-amp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list of inputs and corresponding outputs for a digital device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diagram showing logic states when the digital gate output is true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table of logic symbols that indicate the logic states of an op-amp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E7A10 ECLM Page (5 - 19)</a:t>
            </a:r>
          </a:p>
        </p:txBody>
      </p:sp>
    </p:spTree>
    <p:extLst>
      <p:ext uri="{BB962C8B-B14F-4D97-AF65-F5344CB8AC3E}">
        <p14:creationId xmlns:p14="http://schemas.microsoft.com/office/powerpoint/2010/main" val="3011057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173B1-9D80-47F3-AF88-E115626F7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“positive logic” mean in reference to logic devices?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26C86-632B-4AEB-84F9-ADA8716D2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logic devices have high noise immunity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 voltage represents a 1, low voltage a 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logic circuit is in the “true” condition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1s and 0s are defined as different positive voltage levels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E7A11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328148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630DB08-3A11-C32F-1702-2C415D0F0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60C60-1BC4-AEA0-0B22-91B5D9A14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“positive logic” mean in reference to logic devices?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043DD-7608-3716-453E-C017C5BCF0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logic devices have high noise immunity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 voltage represents a 1, low voltage a 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logic circuit is in the “true” condition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1s and 0s are defined as different positive voltage levels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E7A11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4126606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6192-CAED-434F-8072-459FC440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For what portion of the signal cycle does each active element in a push-pull Class AB amplifier conduct?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75D46-8807-4D72-92B4-1096C4A918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More than 180 degrees but less than 360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Exactly 180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entire cycle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Less than 180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E7B01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3121328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C646A-2A48-4C54-A326-044EB7174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For what portion of the signal cycle does each active element in a push-pull Class AB amplifier conduct?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113AA2-8BD7-4E16-A025-ADF3A3AA04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More than 180 degrees but less than 360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Exactly 180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entire cycle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Less than 180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E7B01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4278180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4FF54-026C-4D79-8EE6-D27CD9384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Class D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D5DA9-AA0D-49A9-9F58-879FC8A7E3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type of amplifier that uses switching technology to achieve high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low power amplifier that uses a differential amplifier for improved linearity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amplifier that uses drift-mode FETs for high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frequency doubling amplifier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E7B02 ECLM Page (6 - 12)</a:t>
            </a:r>
          </a:p>
        </p:txBody>
      </p:sp>
    </p:spTree>
    <p:extLst>
      <p:ext uri="{BB962C8B-B14F-4D97-AF65-F5344CB8AC3E}">
        <p14:creationId xmlns:p14="http://schemas.microsoft.com/office/powerpoint/2010/main" val="1158149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B57AF-6DAD-4B1E-BDA5-BB9398A9F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Class D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8FE7C-D833-4CD2-B60F-1B4162BC75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type of amplifier that uses switching technology to achieve high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low power amplifier that uses a differential amplifier for improved linearity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amplifier that uses drift-mode FETs for high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frequency doubling amplifier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E7B02 ECLM Page (6 - 12)</a:t>
            </a:r>
          </a:p>
        </p:txBody>
      </p:sp>
    </p:spTree>
    <p:extLst>
      <p:ext uri="{BB962C8B-B14F-4D97-AF65-F5344CB8AC3E}">
        <p14:creationId xmlns:p14="http://schemas.microsoft.com/office/powerpoint/2010/main" val="39518366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E9681-67CF-41AE-9091-DFBA5F0BD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circuit is required at the output of an RF switching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CA340-320C-417C-87D7-3963077CB6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filter to remove harmonic content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high-pass filter to compensate for low gain at low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matched load resistor to prevent damage by switching transients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temperature compensating load resistor to improve linearity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E7B03 ECLM Page (6 - 12)</a:t>
            </a:r>
          </a:p>
        </p:txBody>
      </p:sp>
    </p:spTree>
    <p:extLst>
      <p:ext uri="{BB962C8B-B14F-4D97-AF65-F5344CB8AC3E}">
        <p14:creationId xmlns:p14="http://schemas.microsoft.com/office/powerpoint/2010/main" val="406992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FA93B-E1DC-43D2-8949-DC51D36B3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circuit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bistable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D2C8A-2B44-4E8D-93DE-A896505123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AND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OR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bipolar amplifier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E7A01 ECLM Page (5 - 22)</a:t>
            </a:r>
          </a:p>
        </p:txBody>
      </p:sp>
    </p:spTree>
    <p:extLst>
      <p:ext uri="{BB962C8B-B14F-4D97-AF65-F5344CB8AC3E}">
        <p14:creationId xmlns:p14="http://schemas.microsoft.com/office/powerpoint/2010/main" val="28240415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EBC5DBB-8A5F-2A82-521A-257AAB941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ECC8B-389C-6A74-7DD6-E00747750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circuit is required at the output of an RF switching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544CE-F81C-3051-5725-8F2740DC8A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filter to remove harmonic content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high-pass filter to compensate for low gain at low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matched load resistor to prevent damage by switching transients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temperature compensating load resistor to improve linearity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E7B03 ECLM Page (6 - 12)</a:t>
            </a:r>
          </a:p>
        </p:txBody>
      </p:sp>
    </p:spTree>
    <p:extLst>
      <p:ext uri="{BB962C8B-B14F-4D97-AF65-F5344CB8AC3E}">
        <p14:creationId xmlns:p14="http://schemas.microsoft.com/office/powerpoint/2010/main" val="28999871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21035-3A45-4BF6-920F-E495F29B0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operating point of a Class A common emitter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C98CC-DCCA-4E60-9A99-233553E5C7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Approximately halfway between saturation and cutoff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Where the load line intersects the voltage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 a point where the bias resistor equals the load resistor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At a point where the load line intersects the zero bias current curve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E7B04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21320135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F7C2B-8951-4851-A0D1-83DD8A592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Where on the load line of a Class A common emitter amplifier would bias normally be set?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957C9-14FA-431A-BB01-44A1F1114B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Approximately halfway between saturation and cutoff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Where the load line intersects the voltage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 a point where the bias resistor equals the load resistor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At a point where the load line intersects the zero bias current curve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E7B04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31204567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46824-7740-4A9F-BC36-9AFCA0593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can be done to prevent unwanted oscillations in an RF power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703D87-5BC3-4B45-92D8-37AC4AC836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Tune the stage for maximum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Tune both the input and output for maximum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Install parasitic suppressors and/or neutralize the stage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a phase inverter in the output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E7B05 ECLM Page (6 - 13)</a:t>
            </a:r>
          </a:p>
        </p:txBody>
      </p:sp>
    </p:spTree>
    <p:extLst>
      <p:ext uri="{BB962C8B-B14F-4D97-AF65-F5344CB8AC3E}">
        <p14:creationId xmlns:p14="http://schemas.microsoft.com/office/powerpoint/2010/main" val="30240925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CAD5D-CEAF-48D0-947C-AB7852251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can be done to prevent unwanted oscillations in an RF power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84B613-D45A-4A81-92FF-A556561EA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Tune the stage for maximum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Tune both the input and output for maximum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Install parasitic suppressors and/or neutralize the stage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a phase inverter in the output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E7B05 ECLM Page (6 - 13)</a:t>
            </a:r>
          </a:p>
        </p:txBody>
      </p:sp>
    </p:spTree>
    <p:extLst>
      <p:ext uri="{BB962C8B-B14F-4D97-AF65-F5344CB8AC3E}">
        <p14:creationId xmlns:p14="http://schemas.microsoft.com/office/powerpoint/2010/main" val="42848179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AB3D3-F2ED-4A42-AB7E-09AABD7C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characteristic of a grounded-grid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8B8F4-0592-4DF5-9785-56D731234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 power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Low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 electrostatic damage protection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 bandwidth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E7B06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5872194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F2B7638-F593-9C0A-AC3B-AD23C28D3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6FEA0-C1CF-A684-0806-DC6204C31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characteristic of a grounded-grid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A80D9-D6A1-D2E0-CB46-370D37E22A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 power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Low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 electrostatic damage protection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 bandwidth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E7B06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24170596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B1ED6-9FD4-44FF-92F3-AACCEF96A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likely result when a Class C amplifier is used to amplify a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5B159F-C335-467E-9ACA-EBC249A888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Reduced intermodulation products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Increased overall intelligibility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Signal inversion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 distortion and excessive bandwidth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E7B07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13871568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25BF8-0849-4A94-BC13-2F969523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likely result when a Class C amplifier is used to amplify a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7C6FA-EF56-4EF0-BB92-EA762D3987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Reduced intermodulation products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Increased overall intelligibility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Signal inversion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Signal distortion and excessive bandwidth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E7B07 ECLM Page (6 - 11)</a:t>
            </a:r>
          </a:p>
        </p:txBody>
      </p:sp>
    </p:spTree>
    <p:extLst>
      <p:ext uri="{BB962C8B-B14F-4D97-AF65-F5344CB8AC3E}">
        <p14:creationId xmlns:p14="http://schemas.microsoft.com/office/powerpoint/2010/main" val="38790257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44534-FCA8-42DD-BD40-5BF03D9A7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switching amplifiers more efficient than linear amplifiers?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41012-CA03-4F2E-A056-F8ECDD61B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3820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Switching amplifiers operate at higher voltages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switching device is at saturation or cutoff most of the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Linear amplifiers have high gain resulting in higher harmonic content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Switching amplifiers use push-pull circuits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E7B08 ECLM Page (6 - 14)</a:t>
            </a:r>
          </a:p>
        </p:txBody>
      </p:sp>
    </p:spTree>
    <p:extLst>
      <p:ext uri="{BB962C8B-B14F-4D97-AF65-F5344CB8AC3E}">
        <p14:creationId xmlns:p14="http://schemas.microsoft.com/office/powerpoint/2010/main" val="688701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95A1E-0CF7-4BF1-9D1E-9D6B9B59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circuit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bistable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86798-85C8-4E54-B9D2-54B3F88A94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AND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OR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bipolar amplifier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E7A01 ECLM Page (5 - 22)</a:t>
            </a:r>
          </a:p>
        </p:txBody>
      </p:sp>
    </p:spTree>
    <p:extLst>
      <p:ext uri="{BB962C8B-B14F-4D97-AF65-F5344CB8AC3E}">
        <p14:creationId xmlns:p14="http://schemas.microsoft.com/office/powerpoint/2010/main" val="31857915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E49383C-98A8-5C7E-1B7D-390FF23DD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338DD-E3D9-6439-8868-9A015FE5A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switching amplifiers more efficient than linear amplifiers?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94B76-718E-E02C-CDA7-461F41570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3820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Switching amplifiers operate at higher voltages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switching device is at saturation or cutoff most of the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Linear amplifiers have high gain resulting in higher harmonic content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Switching amplifiers use push-pull circuits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E7B08 ECLM Page (6 - 14)</a:t>
            </a:r>
          </a:p>
        </p:txBody>
      </p:sp>
    </p:spTree>
    <p:extLst>
      <p:ext uri="{BB962C8B-B14F-4D97-AF65-F5344CB8AC3E}">
        <p14:creationId xmlns:p14="http://schemas.microsoft.com/office/powerpoint/2010/main" val="21220458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486C4-5D1C-491F-9D39-923490406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54480"/>
            <a:ext cx="8686800" cy="1097280"/>
          </a:xfrm>
        </p:spPr>
        <p:txBody>
          <a:bodyPr/>
          <a:lstStyle/>
          <a:p>
            <a:r>
              <a:rPr lang="en-US" sz="2600" b="0" i="0" u="none" strike="noStrike" baseline="0" dirty="0">
                <a:latin typeface="Calibri" panose="020F0502020204030204" pitchFamily="34" charset="0"/>
              </a:rPr>
              <a:t>What is characteristic of an emitter follower (or common collector)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ED2DE-180F-4271-A34B-198E2CFA7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505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 input impedance and phase inversion from input to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Differential inputs and single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Acts as an OR circuit if one input is grounded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Input and output signals in-phase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E7B09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38274887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15F755B-30CD-1C8F-B724-881BC8FA6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2130-D413-7CA4-F153-A7590B965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54480"/>
            <a:ext cx="8686800" cy="1097280"/>
          </a:xfrm>
        </p:spPr>
        <p:txBody>
          <a:bodyPr/>
          <a:lstStyle/>
          <a:p>
            <a:r>
              <a:rPr lang="en-US" sz="2600" b="0" i="0" u="none" strike="noStrike" baseline="0" dirty="0">
                <a:latin typeface="Calibri" panose="020F0502020204030204" pitchFamily="34" charset="0"/>
              </a:rPr>
              <a:t>What is characteristic of an emitter follower (or common collector)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0C653-6B37-A8A5-BB7F-C1C667996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505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 input impedance and phase inversion from input to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Differential inputs and single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Acts as an OR circuit if one input is grounded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Input and output signals in-phase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E7B09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13377304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D22D8-163E-4FBF-9D14-F5EEBFFCA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E7-1, what is the purpose of R1 and R2?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FB853-5B44-4E7A-A81E-FCD08E3EEF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Load resistors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Voltage divider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Self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Feedback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E7B10 ECLM Page (6 - 3)</a:t>
            </a:r>
          </a:p>
        </p:txBody>
      </p:sp>
    </p:spTree>
    <p:extLst>
      <p:ext uri="{BB962C8B-B14F-4D97-AF65-F5344CB8AC3E}">
        <p14:creationId xmlns:p14="http://schemas.microsoft.com/office/powerpoint/2010/main" val="17306394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4034E-145E-4DF3-B0C4-94654DBCF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E7-1, what is the purpose of R1 and R2?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54D55-C16D-4AD3-A6EA-DB151F5A17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Load resistors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Voltage divider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Self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Feedback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E7B10 ECLM Page (6 - 3)</a:t>
            </a:r>
          </a:p>
        </p:txBody>
      </p:sp>
    </p:spTree>
    <p:extLst>
      <p:ext uri="{BB962C8B-B14F-4D97-AF65-F5344CB8AC3E}">
        <p14:creationId xmlns:p14="http://schemas.microsoft.com/office/powerpoint/2010/main" val="40496843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375F8-EEF6-422D-9C48-F3725DF34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E7-1, what is the purpose of R3?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EF62A-AF70-4EEE-94A4-A0F84A28D6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Fixed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Emitter bypass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Output load resistor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Self bias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E7B11 ECLM Page (6 - 3)</a:t>
            </a:r>
          </a:p>
        </p:txBody>
      </p:sp>
    </p:spTree>
    <p:extLst>
      <p:ext uri="{BB962C8B-B14F-4D97-AF65-F5344CB8AC3E}">
        <p14:creationId xmlns:p14="http://schemas.microsoft.com/office/powerpoint/2010/main" val="32029412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44CE7-BA71-4B0F-9751-8E87361B6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E7-1, what is the purpose of R3?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DA227-0B99-485C-BA59-3281E4540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Fixed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Emitter bypass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Output load resistor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Self bias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E7B11 ECLM Page (6 - 3)</a:t>
            </a:r>
          </a:p>
        </p:txBody>
      </p:sp>
    </p:spTree>
    <p:extLst>
      <p:ext uri="{BB962C8B-B14F-4D97-AF65-F5344CB8AC3E}">
        <p14:creationId xmlns:p14="http://schemas.microsoft.com/office/powerpoint/2010/main" val="21937987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23455-21BB-49BE-8055-865CA6EE9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amplifier circuit is shown in Figure E7-1?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88A2B-0531-45D7-BCBD-A41B5460BA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Common base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Common collector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Common emitter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Emitter follower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E7B12 ECLM Page (6 - 3)</a:t>
            </a:r>
          </a:p>
        </p:txBody>
      </p:sp>
    </p:spTree>
    <p:extLst>
      <p:ext uri="{BB962C8B-B14F-4D97-AF65-F5344CB8AC3E}">
        <p14:creationId xmlns:p14="http://schemas.microsoft.com/office/powerpoint/2010/main" val="28979646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783B0-2935-437A-904D-B839513E5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amplifier circuit is shown in Figure E7-1?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BF18F-3DB4-4AB6-A2FB-F9274F87C4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Common base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Common collector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Common emitter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Emitter follower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E7B12 ECLM Page (6 - 3)</a:t>
            </a:r>
          </a:p>
        </p:txBody>
      </p:sp>
    </p:spTree>
    <p:extLst>
      <p:ext uri="{BB962C8B-B14F-4D97-AF65-F5344CB8AC3E}">
        <p14:creationId xmlns:p14="http://schemas.microsoft.com/office/powerpoint/2010/main" val="12051335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771E7-6195-49DE-A1F5-BF0BA0977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54480"/>
            <a:ext cx="8915400" cy="1097280"/>
          </a:xfrm>
        </p:spPr>
        <p:txBody>
          <a:bodyPr/>
          <a:lstStyle/>
          <a:p>
            <a:r>
              <a:rPr lang="en-US" sz="2800" b="0" i="0" u="none" strike="noStrike" baseline="0" dirty="0">
                <a:latin typeface="Calibri" panose="020F0502020204030204" pitchFamily="34" charset="0"/>
              </a:rPr>
              <a:t>How are the capacitors and inductors of a low-pass filter Pi-network arranged between the network's input and output?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6949B-0F21-407D-86BB-457B4380E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8687"/>
            <a:ext cx="8229600" cy="3154680"/>
          </a:xfrm>
        </p:spPr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Two inductors are in series between the input and output, and a capacitor is connected between the two inductors and ground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Two capacitors are in series between the input and output, and an inductor is connected between the two capacitors and ground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An inductor is connected between the input and ground, another inductor is connected between the output and ground, and a capacitor is connected between the input and output 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A capacitor is connected between the input and ground, another capacitor is connected between the output and ground, and an inductor is connected between input and output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E7C01 ECLM Page (6 - 39)</a:t>
            </a:r>
          </a:p>
        </p:txBody>
      </p:sp>
    </p:spTree>
    <p:extLst>
      <p:ext uri="{BB962C8B-B14F-4D97-AF65-F5344CB8AC3E}">
        <p14:creationId xmlns:p14="http://schemas.microsoft.com/office/powerpoint/2010/main" val="3372174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049ED-16E0-402F-9669-7145BC7DB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decade counter?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A5C9B-EBC1-4CA0-962B-B9DFAEE1AD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produces one output pulse for every 10 input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decodes a decimal number for display on a seven-segment LED display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produces 10 output pulses for every input pulse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decodes a binary number for display on a seven-segment LED display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E7A02 ECLM Page (5 - 24)</a:t>
            </a:r>
          </a:p>
        </p:txBody>
      </p:sp>
    </p:spTree>
    <p:extLst>
      <p:ext uri="{BB962C8B-B14F-4D97-AF65-F5344CB8AC3E}">
        <p14:creationId xmlns:p14="http://schemas.microsoft.com/office/powerpoint/2010/main" val="3868721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771E7-6195-49DE-A1F5-BF0BA0977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54480"/>
            <a:ext cx="8915400" cy="1097280"/>
          </a:xfrm>
        </p:spPr>
        <p:txBody>
          <a:bodyPr/>
          <a:lstStyle/>
          <a:p>
            <a:r>
              <a:rPr lang="en-US" sz="2800" b="0" i="0" u="none" strike="noStrike" baseline="0" dirty="0">
                <a:latin typeface="Calibri" panose="020F0502020204030204" pitchFamily="34" charset="0"/>
              </a:rPr>
              <a:t>How are the capacitors and inductors of a low-pass filter Pi-network arranged between the network's input and output?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6949B-0F21-407D-86BB-457B4380E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8687"/>
            <a:ext cx="8229600" cy="3154680"/>
          </a:xfrm>
        </p:spPr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Two inductors are in series between the input and output, and a capacitor is connected between the two inductors and ground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Two capacitors are in series between the input and output, and an inductor is connected between the two capacitors and ground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An inductor is connected between the input and ground, another inductor is connected between the output and ground, and a capacitor is connected between the input and output 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A capacitor is connected between the input and ground, another capacitor is connected between the output and ground, and an inductor is connected between input and output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(D) E7C01 ECLM Page (6 - 39)</a:t>
            </a:r>
          </a:p>
        </p:txBody>
      </p:sp>
    </p:spTree>
    <p:extLst>
      <p:ext uri="{BB962C8B-B14F-4D97-AF65-F5344CB8AC3E}">
        <p14:creationId xmlns:p14="http://schemas.microsoft.com/office/powerpoint/2010/main" val="16438562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7E61B-A6B1-4518-BD68-FCB726CBE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frequency response of a T-network with series capacitors and a shunt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54E7B-0A73-4C83-A490-8FEC9F1C41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Low-pass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High-pass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Band-pass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Notch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E7C02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8711573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D6C7190-D5DD-6F64-68C2-A37AFD11F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A5661-37E1-F81F-5E74-78A4A5BC7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frequency response of a T-network with series capacitors and a shunt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D220DD-7EDC-E1D9-2692-59A3136423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Low-pass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High-pass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Band-pass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Notch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E7C02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1398930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92387-B607-4AF3-8512-8EB9605EC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adding an inductor to a Pi-network to create a Pi-L-network?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FEAE0-F597-40D5-93B4-85E34B60A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Greater harmonic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eliminate one capacitor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Greater transformation range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E7C03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28997328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92387-B607-4AF3-8512-8EB9605EC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advantage does a series-L Pi-L-network have over a series-L Pi-network for impedance matching between the final amplifier of a vacuum-tube transmitter and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FEAE0-F597-40D5-93B4-85E34B60A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Greater harmonic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efficiency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Does not require a capacitor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Greater transformation range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E7C03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10913208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2736B-DA11-4C76-BEAD-93047EEC0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an impedance-matching circuit transform a complex impedance to a resistive impedance?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6D589-8A98-4204-9FAE-598CADB3D6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introduces negative resistance to cancel the resistive part of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introduces transconductance to cancel the reactive part of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cancels the reactive part of the impedance and changes the resistive part to a desired value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Reactive currents are dissipated in matched resistances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E7C04 ECLM Page (6 - 39)</a:t>
            </a:r>
          </a:p>
        </p:txBody>
      </p:sp>
    </p:spTree>
    <p:extLst>
      <p:ext uri="{BB962C8B-B14F-4D97-AF65-F5344CB8AC3E}">
        <p14:creationId xmlns:p14="http://schemas.microsoft.com/office/powerpoint/2010/main" val="3890062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2B46F-1E4E-47BD-AAD1-A98C5A834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an impedance-matching circuit transform a complex impedance to a resistive impedance?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C7E2E-F58C-4459-9A29-AE59DA809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introduces negative resistance to cancel the resistive part of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introduces transconductance to cancel the reactive part of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cancels the reactive part of the impedance and changes the resistive part to a desired value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Reactive currents are dissipated in matched resistances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E7C04 ECLM Page (6 - 39)</a:t>
            </a:r>
          </a:p>
        </p:txBody>
      </p:sp>
    </p:spTree>
    <p:extLst>
      <p:ext uri="{BB962C8B-B14F-4D97-AF65-F5344CB8AC3E}">
        <p14:creationId xmlns:p14="http://schemas.microsoft.com/office/powerpoint/2010/main" val="151009809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0099A-BA62-4626-BFE9-C6638DBDA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filter type is described as having ripple in the passband and a sharp cutoff?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FF306-4C43-4705-B791-3479EB2D7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Butterworth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active LC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passive op-amp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Chebyshev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E7C05 ECLM Page (6 - 34)</a:t>
            </a:r>
          </a:p>
        </p:txBody>
      </p:sp>
    </p:spTree>
    <p:extLst>
      <p:ext uri="{BB962C8B-B14F-4D97-AF65-F5344CB8AC3E}">
        <p14:creationId xmlns:p14="http://schemas.microsoft.com/office/powerpoint/2010/main" val="39782972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B3C36-5E9C-4DE5-B721-FA3248F54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filter type is described as having ripple in the passband and a sharp cutoff?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1034E4-42F2-4044-BD5F-E4A707A283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Butterworth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active LC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passive op-amp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Chebyshev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E7C05 ECLM Page (6 - 34)</a:t>
            </a:r>
          </a:p>
        </p:txBody>
      </p:sp>
    </p:spTree>
    <p:extLst>
      <p:ext uri="{BB962C8B-B14F-4D97-AF65-F5344CB8AC3E}">
        <p14:creationId xmlns:p14="http://schemas.microsoft.com/office/powerpoint/2010/main" val="5493530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13BF2-6EA8-40D3-8516-355160A68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characteristics of an elliptical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E64A2-2609-4F6E-9F33-81E98BDEFE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Gradual passband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rolloff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with minimal stop band ripple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flat response over its pass band with gradually rounded stop band corners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Extremely sharp cutoff with one or more notches in the stop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Gradual passband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rolloff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with extreme stop band ripple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E7C06 ECLM Page (6 - 34)</a:t>
            </a:r>
          </a:p>
        </p:txBody>
      </p:sp>
    </p:spTree>
    <p:extLst>
      <p:ext uri="{BB962C8B-B14F-4D97-AF65-F5344CB8AC3E}">
        <p14:creationId xmlns:p14="http://schemas.microsoft.com/office/powerpoint/2010/main" val="1010354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08B67-6326-4C4E-9FAE-13E7A8486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decade counter?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4111F-1D34-4C16-BC67-448ACCC58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produces one output pulse for every 10 input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decodes a decimal number for display on a seven-segment LED display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produces 10 output pulses for every input pulse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decodes a binary number for display on a seven-segment LED display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E7A02 ECLM Page (5 - 24)</a:t>
            </a:r>
          </a:p>
        </p:txBody>
      </p:sp>
    </p:spTree>
    <p:extLst>
      <p:ext uri="{BB962C8B-B14F-4D97-AF65-F5344CB8AC3E}">
        <p14:creationId xmlns:p14="http://schemas.microsoft.com/office/powerpoint/2010/main" val="9023941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06635-28BE-4EC3-8C13-1564DD4DC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characteristics of an elliptical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67E61-DC1F-4E7D-A91C-C43CEEF67C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Gradual passband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rolloff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with minimal stop band ripple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flat response over its pass band with gradually rounded stop band corners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Extremely sharp cutoff with one or more notches in the stop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Gradual passband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rolloff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with extreme stop band ripple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E7C06 ECLM Page (6 - 34)</a:t>
            </a:r>
          </a:p>
        </p:txBody>
      </p:sp>
    </p:spTree>
    <p:extLst>
      <p:ext uri="{BB962C8B-B14F-4D97-AF65-F5344CB8AC3E}">
        <p14:creationId xmlns:p14="http://schemas.microsoft.com/office/powerpoint/2010/main" val="39855167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7F2D8-2AC6-499B-A8C3-1EB7A842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describes a Pi-L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88598-E815-43B8-AD1B-58484AD0AE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Phase Inverter Load network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Pi-network with an additional series inductor on the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network with only three discrete parts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matching network in which all components are isolated from ground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E7C07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24624195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4B5A-CA23-437E-8DE4-ADC052E1E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describes a Pi-L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2EF4D2-323F-4275-AB78-2F98D205A1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Phase Inverter Load network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Pi-network with an additional series inductor on the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network with only three discrete parts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matching network in which all components are isolated from ground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E7C07 ECLM Page (6 - 40)</a:t>
            </a:r>
          </a:p>
        </p:txBody>
      </p:sp>
    </p:spTree>
    <p:extLst>
      <p:ext uri="{BB962C8B-B14F-4D97-AF65-F5344CB8AC3E}">
        <p14:creationId xmlns:p14="http://schemas.microsoft.com/office/powerpoint/2010/main" val="6934184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F2BBA-6873-42FF-839A-02A30BD7B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most frequently used as a band-pass or notch filter in VHF and UHF transceivers?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8D5FB-CD73-4856-BCD4-FE78EA50A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124200"/>
            <a:ext cx="8229600" cy="3002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Sallen-Key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helical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swinging choke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finite impulse response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E7C08 ECLM Page (6 - 35)</a:t>
            </a:r>
          </a:p>
        </p:txBody>
      </p:sp>
    </p:spTree>
    <p:extLst>
      <p:ext uri="{BB962C8B-B14F-4D97-AF65-F5344CB8AC3E}">
        <p14:creationId xmlns:p14="http://schemas.microsoft.com/office/powerpoint/2010/main" val="20020934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B22EF82-FF8C-8278-0582-F97D4C868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93B53-3F6C-4FBE-FF77-E529ABA8D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most frequently used as a band-pass or notch filter in VHF and UHF transceivers?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659C0-29CD-1A16-FFD0-1D25505E8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124200"/>
            <a:ext cx="8229600" cy="3002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Sallen-Key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helical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swinging choke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finite impulse response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E7C08 ECLM Page (6 - 35)</a:t>
            </a:r>
          </a:p>
        </p:txBody>
      </p:sp>
    </p:spTree>
    <p:extLst>
      <p:ext uri="{BB962C8B-B14F-4D97-AF65-F5344CB8AC3E}">
        <p14:creationId xmlns:p14="http://schemas.microsoft.com/office/powerpoint/2010/main" val="20779442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D16D3-3824-49BA-B4F0-A489AA24B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crystal lattice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9FDA4-6005-4B52-B0F0-4C8A7F01A7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power supply filter made with interlaced quartz crystals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audio filter made with four quartz crystals that resonate at 1 kHz intervals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filter using lattice shaped quartz crystals for high-Q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filter with narrow bandwidth and steep skirts made using quartz crystals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E7C09 ECLM Page (6 - 35)</a:t>
            </a:r>
          </a:p>
        </p:txBody>
      </p:sp>
    </p:spTree>
    <p:extLst>
      <p:ext uri="{BB962C8B-B14F-4D97-AF65-F5344CB8AC3E}">
        <p14:creationId xmlns:p14="http://schemas.microsoft.com/office/powerpoint/2010/main" val="34992103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4A321-ED3E-4DED-9FE1-92D80689B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crystal lattice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8C419C-A74E-4D6C-8FC9-33F01F296B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power supply filter made with interlaced quartz crystals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audio filter made with four quartz crystals that resonate at 1 kHz intervals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filter using lattice shaped quartz crystals for high-Q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filter with narrow bandwidth and steep skirts made using quartz crystals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E7C09 ECLM Page (6 - 35)</a:t>
            </a:r>
          </a:p>
        </p:txBody>
      </p:sp>
    </p:spTree>
    <p:extLst>
      <p:ext uri="{BB962C8B-B14F-4D97-AF65-F5344CB8AC3E}">
        <p14:creationId xmlns:p14="http://schemas.microsoft.com/office/powerpoint/2010/main" val="6863780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81318-47B1-4D23-AC32-6C2A04A79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filters is used in a 2-meter band repeater duplexer?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73799-0873-4DD6-A571-1617E3171B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crystal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cavity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DSP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L-C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E7C10 ECLM Page (6 - 33)</a:t>
            </a:r>
          </a:p>
        </p:txBody>
      </p:sp>
    </p:spTree>
    <p:extLst>
      <p:ext uri="{BB962C8B-B14F-4D97-AF65-F5344CB8AC3E}">
        <p14:creationId xmlns:p14="http://schemas.microsoft.com/office/powerpoint/2010/main" val="14170588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095DD-E66B-4CA1-B866-946EF42EF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filters is used in a 2-meter band repeater duplexer?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65565-163E-4602-8242-B9489493D4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crystal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cavity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DSP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L-C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E7C10 ECLM Page (6 - 33)</a:t>
            </a:r>
          </a:p>
        </p:txBody>
      </p:sp>
    </p:spTree>
    <p:extLst>
      <p:ext uri="{BB962C8B-B14F-4D97-AF65-F5344CB8AC3E}">
        <p14:creationId xmlns:p14="http://schemas.microsoft.com/office/powerpoint/2010/main" val="303251140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632E6-9414-4DBF-A96D-07239028E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measures a filter’s ability to reject signals in adjacent channels?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AB155-57B9-4B4F-8F47-D7650BBEEF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Passband ripple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Shape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Noise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E7C11 ECLM Page ( - 34)</a:t>
            </a:r>
          </a:p>
        </p:txBody>
      </p:sp>
    </p:spTree>
    <p:extLst>
      <p:ext uri="{BB962C8B-B14F-4D97-AF65-F5344CB8AC3E}">
        <p14:creationId xmlns:p14="http://schemas.microsoft.com/office/powerpoint/2010/main" val="3172855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72272-0179-46FE-BEFA-1AC0FA340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divide the frequency of a pulse train by 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4EFBF-845B-4683-BDD4-ABAB2225F7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XOR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OR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multiplexer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E7A03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420633844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631BB-7038-49C3-8091-F58E3AF80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measures a filter’s ability to reject signals in adjacent channels?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8BCCDB-5615-4F87-8C1D-A5FD43DE1E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Passband ripple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Phase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Shape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Noise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E7C11 ECLM Page ( - 34)</a:t>
            </a:r>
          </a:p>
        </p:txBody>
      </p:sp>
    </p:spTree>
    <p:extLst>
      <p:ext uri="{BB962C8B-B14F-4D97-AF65-F5344CB8AC3E}">
        <p14:creationId xmlns:p14="http://schemas.microsoft.com/office/powerpoint/2010/main" val="3418122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DD7F3-8EE1-402A-B059-905E97456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divide the frequency of a pulse train by 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CBFF3B-8442-43DD-9864-E66DD6454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XOR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flip-flop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OR gate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multiplexer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 ) E7A03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1620424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EE955-F03B-4886-841D-FF60FDBC4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flip-flops are required to divide a signal frequency by 16?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5F1DFE-3F28-4C85-859C-FDDF576795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E7A04 ECLM Page (5 - 23)</a:t>
            </a:r>
          </a:p>
        </p:txBody>
      </p:sp>
    </p:spTree>
    <p:extLst>
      <p:ext uri="{BB962C8B-B14F-4D97-AF65-F5344CB8AC3E}">
        <p14:creationId xmlns:p14="http://schemas.microsoft.com/office/powerpoint/2010/main" val="196140057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182</TotalTime>
  <Words>4042</Words>
  <Application>Microsoft Office PowerPoint</Application>
  <PresentationFormat>On-screen Show (4:3)</PresentationFormat>
  <Paragraphs>411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Which circuit is bistable?</vt:lpstr>
      <vt:lpstr>Which circuit is bistable?</vt:lpstr>
      <vt:lpstr>What is the function of a decade counter?</vt:lpstr>
      <vt:lpstr>What is the function of a decade counter?</vt:lpstr>
      <vt:lpstr>Which of the following can divide the frequency of a pulse train by 2?</vt:lpstr>
      <vt:lpstr>Which of the following can divide the frequency of a pulse train by 2?</vt:lpstr>
      <vt:lpstr>How many flip-flops are required to divide a signal frequency by 16?</vt:lpstr>
      <vt:lpstr>How many flip-flops are required to divide a signal frequency by 16?</vt:lpstr>
      <vt:lpstr>Which of the following circuits continuously alternates between two states without an external clock signal?</vt:lpstr>
      <vt:lpstr>Which of the following circuits continuously alternates between two states without an external clock signal?</vt:lpstr>
      <vt:lpstr>What is a characteristic of a monostable multivibrator?</vt:lpstr>
      <vt:lpstr>What is a characteristic of a monostable multivibrator?</vt:lpstr>
      <vt:lpstr>What logical operation does a NAND gate perform?</vt:lpstr>
      <vt:lpstr>What logical operation does a NAND gate perform?</vt:lpstr>
      <vt:lpstr>What logical operation does an OR gate perform?</vt:lpstr>
      <vt:lpstr>What logical operation does an OR gate perform?</vt:lpstr>
      <vt:lpstr>What logical operation is performed by a two-input exclusive NOR gate?</vt:lpstr>
      <vt:lpstr>What logical operation is performed by a two-input exclusive NOR gate?</vt:lpstr>
      <vt:lpstr>What is a truth table? </vt:lpstr>
      <vt:lpstr>What is a truth table? </vt:lpstr>
      <vt:lpstr>What does “positive logic” mean in reference to logic devices? </vt:lpstr>
      <vt:lpstr>What does “positive logic” mean in reference to logic devices? </vt:lpstr>
      <vt:lpstr>For what portion of the signal cycle does each active element in a push-pull Class AB amplifier conduct?</vt:lpstr>
      <vt:lpstr>For what portion of the signal cycle does each active element in a push-pull Class AB amplifier conduct?</vt:lpstr>
      <vt:lpstr>What is a Class D amplifier?</vt:lpstr>
      <vt:lpstr>What is a Class D amplifier?</vt:lpstr>
      <vt:lpstr>What circuit is required at the output of an RF switching amplifier?</vt:lpstr>
      <vt:lpstr>What circuit is required at the output of an RF switching amplifier?</vt:lpstr>
      <vt:lpstr>What is the operating point of a Class A common emitter amplifier?</vt:lpstr>
      <vt:lpstr>Where on the load line of a Class A common emitter amplifier would bias normally be set?</vt:lpstr>
      <vt:lpstr>What can be done to prevent unwanted oscillations in an RF power amplifier?</vt:lpstr>
      <vt:lpstr>What can be done to prevent unwanted oscillations in an RF power amplifier?</vt:lpstr>
      <vt:lpstr>What is a characteristic of a grounded-grid amplifier?</vt:lpstr>
      <vt:lpstr>What is a characteristic of a grounded-grid amplifier?</vt:lpstr>
      <vt:lpstr>Which of the following is a likely result when a Class C amplifier is used to amplify a single-sideband phone signal?</vt:lpstr>
      <vt:lpstr>Which of the following is a likely result when a Class C amplifier is used to amplify a single-sideband phone signal?</vt:lpstr>
      <vt:lpstr>Why are switching amplifiers more efficient than linear amplifiers?</vt:lpstr>
      <vt:lpstr>Why are switching amplifiers more efficient than linear amplifiers?</vt:lpstr>
      <vt:lpstr>What is characteristic of an emitter follower (or common collector) amplifier?</vt:lpstr>
      <vt:lpstr>What is characteristic of an emitter follower (or common collector) amplifier?</vt:lpstr>
      <vt:lpstr>In Figure E7-1, what is the purpose of R1 and R2?</vt:lpstr>
      <vt:lpstr>In Figure E7-1, what is the purpose of R1 and R2?</vt:lpstr>
      <vt:lpstr>In Figure E7-1, what is the purpose of R3?</vt:lpstr>
      <vt:lpstr>In Figure E7-1, what is the purpose of R3?</vt:lpstr>
      <vt:lpstr>What type of amplifier circuit is shown in Figure E7-1?</vt:lpstr>
      <vt:lpstr>What type of amplifier circuit is shown in Figure E7-1?</vt:lpstr>
      <vt:lpstr>How are the capacitors and inductors of a low-pass filter Pi-network arranged between the network's input and output? </vt:lpstr>
      <vt:lpstr>How are the capacitors and inductors of a low-pass filter Pi-network arranged between the network's input and output? </vt:lpstr>
      <vt:lpstr>What is the frequency response of a T-network with series capacitors and a shunt inductor?</vt:lpstr>
      <vt:lpstr>What is the frequency response of a T-network with series capacitors and a shunt inductor?</vt:lpstr>
      <vt:lpstr>What is the purpose of adding an inductor to a Pi-network to create a Pi-L-network?</vt:lpstr>
      <vt:lpstr>What advantage does a series-L Pi-L-network have over a series-L Pi-network for impedance matching between the final amplifier of a vacuum-tube transmitter and an antenna?</vt:lpstr>
      <vt:lpstr>How does an impedance-matching circuit transform a complex impedance to a resistive impedance?</vt:lpstr>
      <vt:lpstr>How does an impedance-matching circuit transform a complex impedance to a resistive impedance?</vt:lpstr>
      <vt:lpstr>Which filter type is described as having ripple in the passband and a sharp cutoff?</vt:lpstr>
      <vt:lpstr>Which filter type is described as having ripple in the passband and a sharp cutoff?</vt:lpstr>
      <vt:lpstr>What are the characteristics of an elliptical filter?</vt:lpstr>
      <vt:lpstr>What are the characteristics of an elliptical filter?</vt:lpstr>
      <vt:lpstr>Which describes a Pi-L network?</vt:lpstr>
      <vt:lpstr>Which describes a Pi-L network?</vt:lpstr>
      <vt:lpstr>Which of the following is most frequently used as a band-pass or notch filter in VHF and UHF transceivers?</vt:lpstr>
      <vt:lpstr>Which of the following is most frequently used as a band-pass or notch filter in VHF and UHF transceivers?</vt:lpstr>
      <vt:lpstr>What is a crystal lattice filter?</vt:lpstr>
      <vt:lpstr>What is a crystal lattice filter?</vt:lpstr>
      <vt:lpstr>Which of the following filters is used in a 2-meter band repeater duplexer?</vt:lpstr>
      <vt:lpstr>Which of the following filters is used in a 2-meter band repeater duplexer?</vt:lpstr>
      <vt:lpstr>Which of the following measures a filter’s ability to reject signals in adjacent channels?</vt:lpstr>
      <vt:lpstr>Which of the following measures a filter’s ability to reject signals in adjacent channels?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16</cp:revision>
  <dcterms:created xsi:type="dcterms:W3CDTF">2014-03-12T18:09:47Z</dcterms:created>
  <dcterms:modified xsi:type="dcterms:W3CDTF">2024-06-20T16:07:57Z</dcterms:modified>
</cp:coreProperties>
</file>